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emf" ContentType="image/x-emf"/>
  <Default Extension="xlsx" ContentType="application/vnd.openxmlformats-officedocument.spreadsheetml.sheet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drawings/vmlDrawing1.vml" ContentType="application/vnd.openxmlformats-officedocument.vmlDrawing"/>
  <Override PartName="/ppt/slides/slide5.xml" ContentType="application/vnd.openxmlformats-officedocument.presentationml.slide+xml"/>
  <Override PartName="/ppt/notesSlides/notesSlide3.xml" ContentType="application/vnd.openxmlformats-officedocument.presentationml.notesSlide+xml"/>
  <Override PartName="/ppt/drawings/vmlDrawing2.vml" ContentType="application/vnd.openxmlformats-officedocument.vmlDrawing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66308" autoAdjust="0"/>
  </p:normalViewPr>
  <p:slideViewPr>
    <p:cSldViewPr>
      <p:cViewPr>
        <p:scale>
          <a:sx n="55" d="100"/>
          <a:sy n="55" d="100"/>
        </p:scale>
        <p:origin x="-12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/Relationships>
</file>

<file path=ppt/drawings/_rels/vmlDrawing1.vml.rels><?xml version="1.0" encoding="UTF-8" standalone="yes"?>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32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7E644EA4-8C42-428F-96FB-FB544ACC52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733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734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35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36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D207DAE9-B032-4D31-BF35-94A8697B3762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7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0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207DAE9-B032-4D31-BF35-94A8697B376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31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207DAE9-B032-4D31-BF35-94A8697B376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34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207DAE9-B032-4D31-BF35-94A8697B376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bg>
      <p:bgRef idx="1001">
        <a:schemeClr val="bg2"/>
      </p:bgRef>
    </p:bg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1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2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3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4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5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algn="ctr" indent="0" marL="0">
              <a:buNone/>
              <a:defRPr baseline="0" b="1" cap="all" sz="1600" spc="250">
                <a:solidFill>
                  <a:schemeClr val="tx2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96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59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8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9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00" name="Oval 12"/>
          <p:cNvSpPr/>
          <p:nvPr/>
        </p:nvSpPr>
        <p:spPr>
          <a:xfrm>
            <a:off x="4267200" y="2115312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01" name="Oval 13"/>
          <p:cNvSpPr/>
          <p:nvPr/>
        </p:nvSpPr>
        <p:spPr>
          <a:xfrm>
            <a:off x="4361688" y="2209800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0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  <p:sp>
        <p:nvSpPr>
          <p:cNvPr id="1048603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bg>
      <p:bgRef idx="1001">
        <a:schemeClr val="bg2"/>
      </p:bgRef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7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bg>
      <p:bgRef idx="1001">
        <a:schemeClr val="bg2"/>
      </p:bgRef>
    </p:bg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3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4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5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6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7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68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/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9" name="Oval 13"/>
          <p:cNvSpPr/>
          <p:nvPr/>
        </p:nvSpPr>
        <p:spPr>
          <a:xfrm>
            <a:off x="6839712" y="2925763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70" name="Oval 14"/>
          <p:cNvSpPr/>
          <p:nvPr/>
        </p:nvSpPr>
        <p:spPr>
          <a:xfrm>
            <a:off x="6934200" y="3020251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7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  <p:sp>
        <p:nvSpPr>
          <p:cNvPr id="104867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6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5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bg>
      <p:bgRef idx="1001">
        <a:schemeClr val="bg2"/>
      </p:bgRef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  <p:sp>
        <p:nvSpPr>
          <p:cNvPr id="1048613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Ref idx="1001">
        <a:schemeClr val="bg1"/>
      </p:bgRef>
    </p:bg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4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5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6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7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8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/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9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algn="ctr" indent="0" marL="0">
              <a:buNone/>
              <a:defRPr baseline="0" b="1" cap="all" sz="1600" spc="25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700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01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7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704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05" name="Oval 9"/>
          <p:cNvSpPr/>
          <p:nvPr/>
        </p:nvSpPr>
        <p:spPr>
          <a:xfrm>
            <a:off x="4267200" y="2115312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06" name="Oval 10"/>
          <p:cNvSpPr/>
          <p:nvPr/>
        </p:nvSpPr>
        <p:spPr>
          <a:xfrm>
            <a:off x="4361688" y="2209800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0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  <p:sp>
        <p:nvSpPr>
          <p:cNvPr id="1048708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baseline="0" b="0" cap="none" sz="420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bg>
      <p:bgRef idx="1001">
        <a:schemeClr val="bg2"/>
      </p:bgRef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7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6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  <p:sp>
        <p:nvSpPr>
          <p:cNvPr id="1048640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/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41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woTxTwoObj">
  <p:cSld name="Comparison">
    <p:bg>
      <p:bgRef idx="1001">
        <a:schemeClr val="bg2"/>
      </p:bgRef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/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44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45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46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4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48" name="Rectangle 10"/>
          <p:cNvSpPr/>
          <p:nvPr/>
        </p:nvSpPr>
        <p:spPr>
          <a:xfrm>
            <a:off x="152400" y="1371600"/>
            <a:ext cx="8833104" cy="914400"/>
          </a:xfrm>
          <a:prstGeom prst="rect"/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49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50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indent="0" marL="0">
              <a:buNone/>
              <a:defRPr b="1" dirty="0" sz="2200" lang="en-US" smtClean="0">
                <a:solidFill>
                  <a:srgbClr val="FFFFFF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1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indent="0" marL="0">
              <a:buNone/>
              <a:defRPr b="1" sz="2200"/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65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p>
            <a:endParaRPr lang="en-US"/>
          </a:p>
        </p:txBody>
      </p:sp>
      <p:sp>
        <p:nvSpPr>
          <p:cNvPr id="1048654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55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56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7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8" name="Oval 24"/>
          <p:cNvSpPr/>
          <p:nvPr/>
        </p:nvSpPr>
        <p:spPr>
          <a:xfrm>
            <a:off x="4267200" y="956036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59" name="Oval 26"/>
          <p:cNvSpPr/>
          <p:nvPr/>
        </p:nvSpPr>
        <p:spPr>
          <a:xfrm>
            <a:off x="4361688" y="1050524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6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/>
          </a:lstStyle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  <p:sp>
        <p:nvSpPr>
          <p:cNvPr id="1048661" name="Title 22"/>
          <p:cNvSpPr>
            <a:spLocks noGrp="1"/>
          </p:cNvSpPr>
          <p:nvPr>
            <p:ph type="title"/>
          </p:nvPr>
        </p:nvSpPr>
        <p:spPr/>
        <p:txBody>
          <a:bodyPr anchor="b" anchorCtr="0"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6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22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23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24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2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2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2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6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bg>
      <p:bgRef idx="1001">
        <a:schemeClr val="bg1"/>
      </p:bgRef>
    </p:bg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6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7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8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9" name="Rectangle 12"/>
          <p:cNvSpPr/>
          <p:nvPr/>
        </p:nvSpPr>
        <p:spPr>
          <a:xfrm>
            <a:off x="152400" y="609600"/>
            <a:ext cx="2743200" cy="5867400"/>
          </a:xfrm>
          <a:prstGeom prst="rect"/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20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b="1" sz="220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21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indent="0" marL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722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723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24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25" name="Oval 9"/>
          <p:cNvSpPr/>
          <p:nvPr/>
        </p:nvSpPr>
        <p:spPr>
          <a:xfrm>
            <a:off x="1295400" y="228600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26" name="Oval 10"/>
          <p:cNvSpPr/>
          <p:nvPr/>
        </p:nvSpPr>
        <p:spPr>
          <a:xfrm>
            <a:off x="1389888" y="323088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2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  <p:sp>
        <p:nvSpPr>
          <p:cNvPr id="1048728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73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p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77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78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79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80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81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82" name="Rectangle 7"/>
          <p:cNvSpPr/>
          <p:nvPr/>
        </p:nvSpPr>
        <p:spPr>
          <a:xfrm>
            <a:off x="152400" y="609600"/>
            <a:ext cx="2743200" cy="5867400"/>
          </a:xfrm>
          <a:prstGeom prst="rect"/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83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84" name="Oval 11"/>
          <p:cNvSpPr/>
          <p:nvPr/>
        </p:nvSpPr>
        <p:spPr>
          <a:xfrm>
            <a:off x="1295400" y="228600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85" name="Oval 12"/>
          <p:cNvSpPr/>
          <p:nvPr/>
        </p:nvSpPr>
        <p:spPr>
          <a:xfrm>
            <a:off x="1389888" y="323088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8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  <p:sp>
        <p:nvSpPr>
          <p:cNvPr id="1048687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b="1" sz="2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8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689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indent="0" marL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90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1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69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7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7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7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80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81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/>
        </p:spPr>
        <p:txBody>
          <a:bodyPr vert="horz"/>
          <a:lstStyle>
            <a:lvl1pPr algn="r" eaLnBrk="1" hangingPunct="1" latinLnBrk="0">
              <a:defRPr sz="1400" kumimoji="0">
                <a:solidFill>
                  <a:srgbClr val="FFFFFF"/>
                </a:solidFill>
              </a:defRPr>
            </a:lvl1pPr>
          </a:lstStyle>
          <a:p>
            <a:fld id="{C0AB5B5F-2848-44BD-8BE8-59B9964576B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/>
        </p:spPr>
        <p:txBody>
          <a:bodyPr vert="horz"/>
          <a:lstStyle>
            <a:lvl1pPr algn="l" eaLnBrk="1" hangingPunct="1" latinLnBrk="0">
              <a:defRPr sz="1200" kumimoji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48583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584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/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85" name="Oval 11"/>
          <p:cNvSpPr/>
          <p:nvPr/>
        </p:nvSpPr>
        <p:spPr>
          <a:xfrm>
            <a:off x="4267200" y="956036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6" name="Oval 14"/>
          <p:cNvSpPr/>
          <p:nvPr/>
        </p:nvSpPr>
        <p:spPr>
          <a:xfrm>
            <a:off x="4361688" y="1050524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7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/>
        </p:spPr>
        <p:txBody>
          <a:bodyPr anchor="ctr" lIns="45720" rIns="45720" vert="horz">
            <a:normAutofit/>
          </a:bodyPr>
          <a:lstStyle>
            <a:lvl1pPr algn="ctr" eaLnBrk="1" hangingPunct="1" latinLnBrk="0">
              <a:defRPr sz="1600" kumimoji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E2FFBA-3A6C-452C-8A27-20B2AB1408AA}" type="slidenum">
              <a:rPr lang="en-US" smtClean="0"/>
              <a:t>‹#›</a:t>
            </a:fld>
            <a:endParaRPr lang="en-US"/>
          </a:p>
        </p:txBody>
      </p:sp>
      <p:sp>
        <p:nvSpPr>
          <p:cNvPr id="1048588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/>
        </p:spPr>
        <p:txBody>
          <a:bodyPr anchor="b" vert="horz">
            <a:normAutofit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9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eaLnBrk="1" hangingPunct="1" latinLnBrk="0" rtl="0">
        <a:spcBef>
          <a:spcPct val="0"/>
        </a:spcBef>
        <a:buNone/>
        <a:defRPr sz="3300" kern="1200" kumimoji="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algn="l" eaLnBrk="1" hangingPunct="1" indent="-274320" latinLnBrk="0" marL="274320" rtl="0">
        <a:spcBef>
          <a:spcPct val="20000"/>
        </a:spcBef>
        <a:buClr>
          <a:schemeClr val="accent1"/>
        </a:buClr>
        <a:buSzPct val="85000"/>
        <a:buFont typeface="Wingdings 2"/>
        <a:buChar char=""/>
        <a:defRPr sz="27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74320" latinLnBrk="0" marL="548640" rtl="0">
        <a:spcBef>
          <a:spcPct val="20000"/>
        </a:spcBef>
        <a:buClr>
          <a:schemeClr val="accent2"/>
        </a:buClr>
        <a:buSzPct val="70000"/>
        <a:buFont typeface="Wingdings"/>
        <a:buChar char=""/>
        <a:defRPr sz="2200" kern="1200" kumimoji="0">
          <a:solidFill>
            <a:schemeClr val="tx2"/>
          </a:solidFill>
          <a:latin typeface="+mn-lt"/>
          <a:ea typeface="+mn-ea"/>
          <a:cs typeface="+mn-cs"/>
        </a:defRPr>
      </a:lvl2pPr>
      <a:lvl3pPr algn="l" eaLnBrk="1" hangingPunct="1" indent="-228600" latinLnBrk="0" marL="822960" rtl="0">
        <a:spcBef>
          <a:spcPct val="20000"/>
        </a:spcBef>
        <a:buClr>
          <a:schemeClr val="accent3"/>
        </a:buClr>
        <a:buSzPct val="75000"/>
        <a:buFont typeface="Wingdings 2"/>
        <a:buChar char="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097280" rtl="0">
        <a:spcBef>
          <a:spcPct val="20000"/>
        </a:spcBef>
        <a:buClr>
          <a:schemeClr val="accent4"/>
        </a:buClr>
        <a:buSzPct val="70000"/>
        <a:buFont typeface="Wingdings"/>
        <a:buChar char=""/>
        <a:defRPr sz="2000" kern="1200" kumimoji="0">
          <a:solidFill>
            <a:schemeClr val="tx2"/>
          </a:solidFill>
          <a:latin typeface="+mn-lt"/>
          <a:ea typeface="+mn-ea"/>
          <a:cs typeface="+mn-cs"/>
        </a:defRPr>
      </a:lvl4pPr>
      <a:lvl5pPr algn="l" eaLnBrk="1" hangingPunct="1" indent="-228600" latinLnBrk="0" marL="1371600" rtl="0">
        <a:spcBef>
          <a:spcPct val="20000"/>
        </a:spcBef>
        <a:buClr>
          <a:schemeClr val="accent5"/>
        </a:buClr>
        <a:buFontTx/>
        <a:buChar char="•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182880" latinLnBrk="0" marL="1645920" rtl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20240" rtl="0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03120" rtl="0">
        <a:spcBef>
          <a:spcPct val="20000"/>
        </a:spcBef>
        <a:buClr>
          <a:schemeClr val="accent4">
            <a:shade val="75000"/>
          </a:schemeClr>
        </a:buClr>
        <a:buChar char="•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377440" rtl="0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baseline="0" cap="all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1.xlsx"/><Relationship Id="rId2" Type="http://schemas.openxmlformats.org/officeDocument/2006/relationships/image" Target="../media/image3.emf"/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2.xml"/><Relationship Id="rId5" Type="http://schemas.openxmlformats.org/officeDocument/2006/relationships/vmlDrawing" Target="../drawings/vmlDrawing1.v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3.xlsx"/><Relationship Id="rId2" Type="http://schemas.openxmlformats.org/officeDocument/2006/relationships/image" Target="../media/image4.emf"/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3.xml"/><Relationship Id="rId5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6858000" cy="838200"/>
          </a:xfrm>
        </p:spPr>
        <p:txBody>
          <a:bodyPr>
            <a:normAutofit/>
          </a:bodyPr>
          <a:p>
            <a:pPr algn="l"/>
            <a:r>
              <a:rPr dirty="0" sz="3200" lang="en-US" smtClean="0">
                <a:latin typeface="Baskerville Old Face" pitchFamily="18" charset="0"/>
              </a:rPr>
              <a:t>BY:- DR.RAJENDRA SHUKLA</a:t>
            </a:r>
          </a:p>
        </p:txBody>
      </p:sp>
      <p:sp>
        <p:nvSpPr>
          <p:cNvPr id="1048605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200" cy="1752600"/>
          </a:xfrm>
        </p:spPr>
        <p:txBody>
          <a:bodyPr>
            <a:normAutofit/>
          </a:bodyPr>
          <a:p>
            <a:r>
              <a:rPr dirty="0" lang="en-US" smtClean="0"/>
              <a:t>CONSOLIDATED BLANCING SHEET OF HOLDING COMPANIES</a:t>
            </a:r>
            <a:r>
              <a:rPr dirty="0" lang="en-US" smtClean="0"/>
              <a:t> </a:t>
            </a:r>
            <a:r>
              <a:rPr dirty="0" lang="en-US" smtClean="0"/>
              <a:t>1</a:t>
            </a:r>
            <a:endParaRPr dirty="0" lang="en-US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Topics Covered</a:t>
            </a:r>
            <a:endParaRPr dirty="0" lang="en-US"/>
          </a:p>
        </p:txBody>
      </p:sp>
      <p:sp>
        <p:nvSpPr>
          <p:cNvPr id="104861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Meaning of holding company.</a:t>
            </a:r>
          </a:p>
          <a:p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Meaning of subsidiary company </a:t>
            </a:r>
          </a:p>
          <a:p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Consolidated balance sheet or financial statement and legal requirements.</a:t>
            </a:r>
          </a:p>
          <a:p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Advantages of Consolidated balance sheet or financial statement.</a:t>
            </a:r>
          </a:p>
          <a:p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Accounting standard-21 and Consolidated Financial statement.</a:t>
            </a:r>
          </a:p>
          <a:p>
            <a:endParaRPr dirty="0" lang="en-US" smtClean="0">
              <a:latin typeface="Times New Roman" pitchFamily="18" charset="0"/>
              <a:cs typeface="Times New Roman" pitchFamily="18" charset="0"/>
            </a:endParaRPr>
          </a:p>
          <a:p>
            <a:endParaRPr dirty="0" lang="en-US" smtClean="0">
              <a:latin typeface="Times New Roman" pitchFamily="18" charset="0"/>
              <a:cs typeface="Times New Roman" pitchFamily="18" charset="0"/>
            </a:endParaRPr>
          </a:p>
          <a:p>
            <a:endParaRPr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48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>
                      <p:stCondLst>
                        <p:cond delay="indefinite"/>
                      </p:stCondLst>
                      <p:childTnLst>
                        <p:par>
                          <p:cTn fill="hold" id="15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500" id="18"/>
                                        <p:tgtEl>
                                          <p:spTgt spid="1048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3"/>
                                        <p:tgtEl>
                                          <p:spTgt spid="1048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>
                      <p:stCondLst>
                        <p:cond delay="indefinite"/>
                      </p:stCondLst>
                      <p:childTnLst>
                        <p:par>
                          <p:cTn fill="hold" id="25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8"/>
                                        <p:tgtEl>
                                          <p:spTgt spid="10486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419600"/>
          </a:xfrm>
        </p:spPr>
        <p:txBody>
          <a:bodyPr/>
          <a:p>
            <a:r>
              <a:rPr dirty="0" sz="6000" lang="en-US" smtClean="0">
                <a:latin typeface="Times New Roman" pitchFamily="18" charset="0"/>
                <a:cs typeface="Times New Roman" pitchFamily="18" charset="0"/>
              </a:rPr>
              <a:t>Meaning of holding company.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dirty="0" lang="en-US" smtClean="0">
                <a:latin typeface="Times New Roman" pitchFamily="18" charset="0"/>
                <a:cs typeface="Times New Roman" pitchFamily="18" charset="0"/>
              </a:rPr>
            </a:br>
            <a:endParaRPr dirty="0" lang="en-US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Object 1"/>
          <p:cNvGraphicFramePr>
            <a:graphicFrameLocks noChangeAspect="1"/>
          </p:cNvGraphicFramePr>
          <p:nvPr/>
        </p:nvGraphicFramePr>
        <p:xfrm>
          <a:off x="379413" y="1311275"/>
          <a:ext cx="8315325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" spid="_x0000_s2050" imgH="5286552" imgW="8953487" progId="Excel.Sheet.12">
                  <p:embed/>
                </p:oleObj>
              </mc:Choice>
              <mc:Fallback>
                <p:oleObj name="Worksheet" r:id="rId1" spid="" imgH="5286552" imgW="8953487" progId="Excel.Sheet.12">
                  <p:embed/>
                  <p:pic>
                    <p:nvPicPr>
                      <p:cNvPr id="2097152" name="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tretch>
                        <a:fillRect/>
                      </a:stretch>
                    </p:blipFill>
                    <p:spPr>
                      <a:xfrm>
                        <a:off x="379412" y="1311275"/>
                        <a:ext cx="8315325" cy="4795837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Object 2"/>
          <p:cNvGraphicFramePr>
            <a:graphicFrameLocks noChangeAspect="1"/>
          </p:cNvGraphicFramePr>
          <p:nvPr/>
        </p:nvGraphicFramePr>
        <p:xfrm flipV="1">
          <a:off x="533400" y="1295400"/>
          <a:ext cx="81915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" spid="_x0000_s18434" imgH="4581427" imgW="7324824" progId="Excel.Sheet.12">
                  <p:embed/>
                </p:oleObj>
              </mc:Choice>
              <mc:Fallback>
                <p:oleObj name="Worksheet" r:id="rId1" spid="" imgH="4581427" imgW="7324824" progId="Excel.Sheet.12">
                  <p:embed/>
                  <p:pic>
                    <p:nvPicPr>
                      <p:cNvPr id="2097153" name="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tretch>
                        <a:fillRect/>
                      </a:stretch>
                    </p:blipFill>
                    <p:spPr>
                      <a:xfrm>
                        <a:off x="533400" y="1295400"/>
                        <a:ext cx="8191500" cy="998537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/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lastClr="000000" val="windowText"/>
      </a:dk1>
      <a:lt1>
        <a:sysClr lastClr="FFFFFF" val="window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algn="ctr" blurRad="57150" dir="5400000" dist="38100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dir="tl" rig="glow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algn="tl" flip="none" sx="85000" sy="85000" tx="0" ty="0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algn="tl" flip="none" sx="65000" sy="65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Grizli777</Company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CONSOLIDATED BLANCING OF HOLDING COMPANIES</dc:title>
  <dc:creator>Ashutosh</dc:creator>
  <cp:lastModifiedBy>Ashutosh</cp:lastModifiedBy>
  <dcterms:created xsi:type="dcterms:W3CDTF">2020-04-18T00:00:04Z</dcterms:created>
  <dcterms:modified xsi:type="dcterms:W3CDTF">2023-08-07T07:56:58Z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49263e837a7b4a299dad73c259aea41a</vt:lpwstr>
  </property>
</Properties>
</file>